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39"/>
  </p:notesMasterIdLst>
  <p:sldIdLst>
    <p:sldId id="256" r:id="rId2"/>
    <p:sldId id="257" r:id="rId3"/>
    <p:sldId id="283" r:id="rId4"/>
    <p:sldId id="258" r:id="rId5"/>
    <p:sldId id="259" r:id="rId6"/>
    <p:sldId id="260" r:id="rId7"/>
    <p:sldId id="272" r:id="rId8"/>
    <p:sldId id="262" r:id="rId9"/>
    <p:sldId id="261" r:id="rId10"/>
    <p:sldId id="284" r:id="rId11"/>
    <p:sldId id="285" r:id="rId12"/>
    <p:sldId id="263" r:id="rId13"/>
    <p:sldId id="286" r:id="rId14"/>
    <p:sldId id="287" r:id="rId15"/>
    <p:sldId id="264" r:id="rId16"/>
    <p:sldId id="288" r:id="rId17"/>
    <p:sldId id="289" r:id="rId18"/>
    <p:sldId id="265" r:id="rId19"/>
    <p:sldId id="266" r:id="rId20"/>
    <p:sldId id="267" r:id="rId21"/>
    <p:sldId id="290" r:id="rId22"/>
    <p:sldId id="291" r:id="rId23"/>
    <p:sldId id="268" r:id="rId24"/>
    <p:sldId id="292" r:id="rId25"/>
    <p:sldId id="269" r:id="rId26"/>
    <p:sldId id="271" r:id="rId27"/>
    <p:sldId id="281" r:id="rId28"/>
    <p:sldId id="270" r:id="rId29"/>
    <p:sldId id="293" r:id="rId30"/>
    <p:sldId id="295" r:id="rId31"/>
    <p:sldId id="274" r:id="rId32"/>
    <p:sldId id="294" r:id="rId33"/>
    <p:sldId id="276" r:id="rId34"/>
    <p:sldId id="278" r:id="rId35"/>
    <p:sldId id="279" r:id="rId36"/>
    <p:sldId id="280" r:id="rId37"/>
    <p:sldId id="282" r:id="rId38"/>
  </p:sldIdLst>
  <p:sldSz cx="9144000" cy="6858000" type="screen4x3"/>
  <p:notesSz cx="6858000" cy="9144000"/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6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EBBE1-551D-4831-ACD5-C479D9F53CA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C6821-1434-4A97-8120-834C5CEF7D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1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C6821-1434-4A97-8120-834C5CEF7D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3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80C9FF-7419-449E-A752-D070E1E8D361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CDCD-FC4E-4BA8-9666-348D6BE9BCC9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C0E3-757B-4451-B838-BB4A1EFFE785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1536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207650"/>
          </a:xfrm>
        </p:spPr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11"/>
          <p:cNvSpPr txBox="1"/>
          <p:nvPr userDrawn="1"/>
        </p:nvSpPr>
        <p:spPr>
          <a:xfrm>
            <a:off x="500034" y="6500836"/>
            <a:ext cx="304762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1000" b="1" cap="all" dirty="0">
                <a:ln w="9000" cmpd="sng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6350" stA="60000" endA="900" endPos="60000" dist="60007" dir="5400000" sy="-100000" algn="bl" rotWithShape="0"/>
                </a:effectLst>
              </a:rPr>
              <a:t>University of Science and Technology of China</a:t>
            </a:r>
            <a:endParaRPr lang="zh-CN" altLang="en-US" sz="1000" b="1" cap="all" dirty="0">
              <a:ln w="9000" cmpd="sng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65F-41AB-4E29-910F-BC8C536B94B3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3B8F-6092-462D-9956-CB9035BB2CA6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D138-ED67-47C6-8494-2C78D5957378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C7A54-781E-4E9A-A82F-90822AE984E7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BB63-800C-4D86-A032-349D478C685E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380223F-B55C-446F-96D0-6057348DD78F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83B-8CF9-46A3-88E9-ED415C93F28F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8647541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think-cell Slide" r:id="rId15" imgW="384" imgH="384" progId="TCLayout.ActiveDocument.1">
                  <p:embed/>
                </p:oleObj>
              </mc:Choice>
              <mc:Fallback>
                <p:oleObj name="think-cell Slide" r:id="rId1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3E050A3-D10E-4538-BCD7-8726D592542E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emf"/><Relationship Id="rId2" Type="http://schemas.openxmlformats.org/officeDocument/2006/relationships/tags" Target="../tags/tag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.emf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oleObject" Target="../embeddings/oleObject4.bin"/><Relationship Id="rId2" Type="http://schemas.openxmlformats.org/officeDocument/2006/relationships/tags" Target="../tags/tag4.xml"/><Relationship Id="rId16" Type="http://schemas.openxmlformats.org/officeDocument/2006/relationships/image" Target="../media/image8.png"/><Relationship Id="rId1" Type="http://schemas.openxmlformats.org/officeDocument/2006/relationships/vmlDrawing" Target="../drawings/vmlDrawing3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1.emf"/><Relationship Id="rId10" Type="http://schemas.openxmlformats.org/officeDocument/2006/relationships/tags" Target="../tags/tag12.xml"/><Relationship Id="rId19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CEPC</a:t>
            </a:r>
            <a:r>
              <a:rPr lang="zh-CN" altLang="en-US" sz="5400" dirty="0"/>
              <a:t>强子量能</a:t>
            </a:r>
            <a:r>
              <a:rPr lang="zh-CN" altLang="en-US" sz="5400" dirty="0" smtClean="0"/>
              <a:t>器</a:t>
            </a:r>
            <a:r>
              <a:rPr lang="en-US" altLang="zh-CN" sz="5400" dirty="0" smtClean="0"/>
              <a:t/>
            </a:r>
            <a:br>
              <a:rPr lang="en-US" altLang="zh-CN" sz="5400" dirty="0" smtClean="0"/>
            </a:br>
            <a:r>
              <a:rPr lang="zh-CN" altLang="en-US" sz="5400" dirty="0" smtClean="0"/>
              <a:t>半</a:t>
            </a:r>
            <a:r>
              <a:rPr lang="zh-CN" altLang="en-US" sz="5400" dirty="0"/>
              <a:t>数字化方案读出电子学预研进展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</a:t>
            </a:r>
            <a:endParaRPr lang="en-US" altLang="zh-CN" dirty="0" smtClean="0"/>
          </a:p>
          <a:p>
            <a:r>
              <a:rPr lang="en-US" altLang="zh-CN" dirty="0" smtClean="0"/>
              <a:t>2017/09/08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数字部分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个比较器信息编码为</a:t>
            </a:r>
            <a:r>
              <a:rPr lang="en-US" altLang="zh-CN" dirty="0" smtClean="0"/>
              <a:t>2bit</a:t>
            </a:r>
            <a:r>
              <a:rPr lang="zh-CN" altLang="en-US" dirty="0"/>
              <a:t>写入</a:t>
            </a:r>
            <a:r>
              <a:rPr lang="en-US" altLang="zh-CN" dirty="0" smtClean="0"/>
              <a:t>RAM</a:t>
            </a:r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通道有一个通道过阈就写一次</a:t>
            </a:r>
            <a:r>
              <a:rPr lang="en-US" altLang="zh-CN" dirty="0" smtClean="0"/>
              <a:t>RAM</a:t>
            </a:r>
          </a:p>
          <a:p>
            <a:pPr lvl="1"/>
            <a:r>
              <a:rPr lang="zh-CN" altLang="en-US" dirty="0"/>
              <a:t>同时写入时间</a:t>
            </a:r>
            <a:r>
              <a:rPr lang="zh-CN" altLang="en-US" dirty="0" smtClean="0"/>
              <a:t>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串行</a:t>
            </a:r>
            <a:r>
              <a:rPr lang="zh-CN" altLang="en-US" dirty="0" smtClean="0"/>
              <a:t>读回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283370" y="4372720"/>
            <a:ext cx="4860630" cy="2048695"/>
            <a:chOff x="4482844" y="1767885"/>
            <a:chExt cx="4860630" cy="2048695"/>
          </a:xfrm>
        </p:grpSpPr>
        <p:pic>
          <p:nvPicPr>
            <p:cNvPr id="5" name="图片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82844" y="1812776"/>
              <a:ext cx="4860630" cy="200380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715000" y="1767885"/>
              <a:ext cx="1460499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数字部分</a:t>
              </a:r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0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间歇供电模式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关闭</a:t>
            </a:r>
            <a:r>
              <a:rPr lang="zh-CN" altLang="en-US" dirty="0" smtClean="0"/>
              <a:t>芯片部分功能，降低功耗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</a:t>
            </a:r>
            <a:r>
              <a:rPr lang="zh-CN" altLang="en-US" dirty="0" smtClean="0"/>
              <a:t>撞试验</a:t>
            </a:r>
            <a:r>
              <a:rPr lang="zh-CN" altLang="en-US" dirty="0" smtClean="0"/>
              <a:t>中根据对撞时刻</a:t>
            </a:r>
            <a:r>
              <a:rPr lang="zh-CN" altLang="en-US" dirty="0" smtClean="0"/>
              <a:t>打开芯片的相应部分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510599"/>
              </p:ext>
            </p:extLst>
          </p:nvPr>
        </p:nvGraphicFramePr>
        <p:xfrm>
          <a:off x="4150359" y="2870448"/>
          <a:ext cx="3924298" cy="37719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43853"/>
                <a:gridCol w="1367031"/>
                <a:gridCol w="913414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Items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 smtClean="0">
                          <a:effectLst/>
                        </a:rPr>
                        <a:t>功耗</a:t>
                      </a:r>
                      <a:r>
                        <a:rPr lang="en-US" sz="2000" u="none" strike="noStrike" dirty="0" smtClean="0">
                          <a:effectLst/>
                        </a:rPr>
                        <a:t>(W</a:t>
                      </a:r>
                      <a:r>
                        <a:rPr lang="en-US" sz="2000" u="none" strike="noStrike" dirty="0"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 smtClean="0">
                          <a:effectLst/>
                        </a:rPr>
                        <a:t>比例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PreAmp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0.1584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65%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Shaper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0.0297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12%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Widlar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0.00462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2%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4-bit Dac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0%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OTAq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0.0132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Discriminator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0.0264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11%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V_bg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10-bit DAC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0.0033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LVDS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0.0033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All off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0.0033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SUM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0.24222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100%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68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验证</a:t>
            </a:r>
            <a:r>
              <a:rPr lang="en-US" altLang="zh-CN" dirty="0" smtClean="0"/>
              <a:t>Microroc</a:t>
            </a:r>
            <a:r>
              <a:rPr lang="zh-CN" altLang="en-US" dirty="0"/>
              <a:t>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3496" y="4913412"/>
                <a:ext cx="7993036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zh-CN" altLang="zh-CN" kern="1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阳极读出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GEM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探测器的阳极读出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，共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900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pad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测试板：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PCB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上集成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片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，用菊花链的形式连接。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DIF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板：完成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数据采集、配置、自动化测试。</a:t>
                </a:r>
                <a:endParaRPr lang="zh-CN" altLang="zh-CN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96" y="4913412"/>
                <a:ext cx="7993036" cy="1338828"/>
              </a:xfrm>
              <a:prstGeom prst="rect">
                <a:avLst/>
              </a:prstGeom>
              <a:blipFill rotWithShape="0">
                <a:blip r:embed="rId2"/>
                <a:stretch>
                  <a:fillRect l="-458" b="-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18" y="2263822"/>
            <a:ext cx="7337281" cy="26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测试板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图片 4" descr="F:\我的博士毕业论文\参考资料\图片\SDHCAL\IMG_093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8" y="2531999"/>
            <a:ext cx="7094855" cy="318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2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DAQ</a:t>
            </a:r>
            <a:r>
              <a:rPr lang="zh-CN" altLang="en-US" dirty="0" smtClean="0"/>
              <a:t>控制板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972331" y="1947713"/>
            <a:ext cx="7245055" cy="4015095"/>
            <a:chOff x="114403" y="1097707"/>
            <a:chExt cx="7245055" cy="4015095"/>
          </a:xfrm>
        </p:grpSpPr>
        <p:pic>
          <p:nvPicPr>
            <p:cNvPr id="6" name="图片 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557" y="1592762"/>
              <a:ext cx="5076657" cy="3472847"/>
            </a:xfrm>
            <a:prstGeom prst="rect">
              <a:avLst/>
            </a:prstGeom>
          </p:spPr>
        </p:pic>
        <p:sp>
          <p:nvSpPr>
            <p:cNvPr id="7" name="线形标注 2 6"/>
            <p:cNvSpPr/>
            <p:nvPr/>
          </p:nvSpPr>
          <p:spPr bwMode="auto">
            <a:xfrm>
              <a:off x="3580368" y="1102704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69993"/>
                <a:gd name="adj6" fmla="val -5917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DTCC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线形标注 2 7"/>
            <p:cNvSpPr/>
            <p:nvPr/>
          </p:nvSpPr>
          <p:spPr bwMode="auto">
            <a:xfrm>
              <a:off x="6456990" y="1527713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32544"/>
                <a:gd name="adj6" fmla="val -3029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err="1" smtClean="0">
                  <a:solidFill>
                    <a:schemeClr val="tx1"/>
                  </a:solidFill>
                  <a:latin typeface="Arial" charset="0"/>
                </a:rPr>
                <a:t>GbE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线形标注 2 8"/>
            <p:cNvSpPr/>
            <p:nvPr/>
          </p:nvSpPr>
          <p:spPr bwMode="auto">
            <a:xfrm>
              <a:off x="6495346" y="2559346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14733"/>
                <a:gd name="adj6" fmla="val -57189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USB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线形标注 2 9"/>
            <p:cNvSpPr/>
            <p:nvPr/>
          </p:nvSpPr>
          <p:spPr bwMode="auto">
            <a:xfrm>
              <a:off x="6495346" y="3626371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96465"/>
                <a:gd name="adj6" fmla="val -55646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SFP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线形标注 2 10"/>
            <p:cNvSpPr/>
            <p:nvPr/>
          </p:nvSpPr>
          <p:spPr bwMode="auto">
            <a:xfrm>
              <a:off x="2034907" y="1097707"/>
              <a:ext cx="1080140" cy="417133"/>
            </a:xfrm>
            <a:prstGeom prst="borderCallout2">
              <a:avLst>
                <a:gd name="adj1" fmla="val 105064"/>
                <a:gd name="adj2" fmla="val 73068"/>
                <a:gd name="adj3" fmla="val 144339"/>
                <a:gd name="adj4" fmla="val 65207"/>
                <a:gd name="adj5" fmla="val 376338"/>
                <a:gd name="adj6" fmla="val 6351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AD9220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线形标注 2 11"/>
            <p:cNvSpPr/>
            <p:nvPr/>
          </p:nvSpPr>
          <p:spPr bwMode="auto">
            <a:xfrm>
              <a:off x="114403" y="2874878"/>
              <a:ext cx="1454178" cy="417133"/>
            </a:xfrm>
            <a:prstGeom prst="borderCallout2">
              <a:avLst>
                <a:gd name="adj1" fmla="val 54828"/>
                <a:gd name="adj2" fmla="val 97833"/>
                <a:gd name="adj3" fmla="val 80403"/>
                <a:gd name="adj4" fmla="val 118778"/>
                <a:gd name="adj5" fmla="val 99509"/>
                <a:gd name="adj6" fmla="val 12132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测试板接口</a:t>
              </a:r>
            </a:p>
          </p:txBody>
        </p:sp>
        <p:sp>
          <p:nvSpPr>
            <p:cNvPr id="13" name="线形标注 2 12"/>
            <p:cNvSpPr/>
            <p:nvPr/>
          </p:nvSpPr>
          <p:spPr bwMode="auto">
            <a:xfrm>
              <a:off x="114403" y="4245281"/>
              <a:ext cx="1454178" cy="417133"/>
            </a:xfrm>
            <a:prstGeom prst="borderCallout2">
              <a:avLst>
                <a:gd name="adj1" fmla="val 54828"/>
                <a:gd name="adj2" fmla="val 97833"/>
                <a:gd name="adj3" fmla="val 90298"/>
                <a:gd name="adj4" fmla="val 115721"/>
                <a:gd name="adj5" fmla="val 113209"/>
                <a:gd name="adj6" fmla="val 146650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电源输入</a:t>
              </a:r>
            </a:p>
          </p:txBody>
        </p:sp>
        <p:sp>
          <p:nvSpPr>
            <p:cNvPr id="14" name="线形标注 2 13"/>
            <p:cNvSpPr/>
            <p:nvPr/>
          </p:nvSpPr>
          <p:spPr bwMode="auto">
            <a:xfrm>
              <a:off x="2726748" y="4695669"/>
              <a:ext cx="1088225" cy="417133"/>
            </a:xfrm>
            <a:prstGeom prst="borderCallout2">
              <a:avLst>
                <a:gd name="adj1" fmla="val -21438"/>
                <a:gd name="adj2" fmla="val 53448"/>
                <a:gd name="adj3" fmla="val -69848"/>
                <a:gd name="adj4" fmla="val 61861"/>
                <a:gd name="adj5" fmla="val -306334"/>
                <a:gd name="adj6" fmla="val 8687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Artix-7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线形标注 2 14"/>
            <p:cNvSpPr/>
            <p:nvPr/>
          </p:nvSpPr>
          <p:spPr bwMode="auto">
            <a:xfrm>
              <a:off x="114403" y="1873806"/>
              <a:ext cx="1497032" cy="417133"/>
            </a:xfrm>
            <a:prstGeom prst="borderCallout2">
              <a:avLst>
                <a:gd name="adj1" fmla="val 52545"/>
                <a:gd name="adj2" fmla="val 104814"/>
                <a:gd name="adj3" fmla="val 53002"/>
                <a:gd name="adj4" fmla="val 128699"/>
                <a:gd name="adj5" fmla="val 84058"/>
                <a:gd name="adj6" fmla="val 13730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测试板供电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86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取样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/>
              <a:t>芯片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基线一致性测试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通道共用一套阈值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通道间基线电压值有差异</a:t>
            </a:r>
            <a:endParaRPr lang="en-US" altLang="zh-CN" dirty="0" smtClean="0"/>
          </a:p>
          <a:p>
            <a:pPr lvl="1"/>
            <a:r>
              <a:rPr lang="zh-CN" altLang="en-US" dirty="0"/>
              <a:t>片</a:t>
            </a:r>
            <a:r>
              <a:rPr lang="zh-CN" altLang="en-US" dirty="0" smtClean="0"/>
              <a:t>上有</a:t>
            </a:r>
            <a:r>
              <a:rPr lang="en-US" altLang="zh-CN" dirty="0" smtClean="0"/>
              <a:t>4-bitDAC</a:t>
            </a:r>
            <a:r>
              <a:rPr lang="zh-CN" altLang="en-US" dirty="0" smtClean="0"/>
              <a:t>提供修正功能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5016"/>
            <a:ext cx="4139944" cy="29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5054344" y="4781126"/>
            <a:ext cx="3610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修正前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σ=1.063mV</a:t>
            </a: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修正后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σ=0.321mV</a:t>
            </a:r>
            <a:endParaRPr lang="en-US" altLang="zh-CN" sz="2400" kern="1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44" y="3219597"/>
            <a:ext cx="3719421" cy="15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阈值电压线性测量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个比较器阈值分别由</a:t>
            </a:r>
            <a:r>
              <a:rPr lang="en-US" altLang="zh-CN" dirty="0" smtClean="0"/>
              <a:t>10-bit DAC</a:t>
            </a:r>
            <a:r>
              <a:rPr lang="zh-CN" altLang="en-US" dirty="0" smtClean="0"/>
              <a:t>设置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3544888" y="6365875"/>
            <a:ext cx="3805237" cy="247650"/>
          </a:xfrm>
          <a:prstGeom prst="rect">
            <a:avLst/>
          </a:prstGeom>
        </p:spPr>
        <p:txBody>
          <a:bodyPr/>
          <a:lstStyle/>
          <a:p>
            <a:endParaRPr kumimoji="0" lang="zh-CN" altLang="en-US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11" y="2127446"/>
            <a:ext cx="3132508" cy="2460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780869"/>
              </p:ext>
            </p:extLst>
          </p:nvPr>
        </p:nvGraphicFramePr>
        <p:xfrm>
          <a:off x="1328501" y="4850772"/>
          <a:ext cx="6588852" cy="1045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4372"/>
                <a:gridCol w="2004866"/>
                <a:gridCol w="969529"/>
                <a:gridCol w="1246538"/>
                <a:gridCol w="1523547"/>
              </a:tblGrid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Vref (V)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线性范围（</a:t>
                      </a:r>
                      <a:r>
                        <a:rPr lang="en-US" sz="1600" kern="100" dirty="0">
                          <a:effectLst/>
                        </a:rPr>
                        <a:t>V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0.002%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0.83~2.736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2.13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0.001%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0.83~2.73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2.14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0.001%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0.83~2.747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521488" y="454537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的测试</a:t>
            </a:r>
            <a:r>
              <a:rPr lang="zh-CN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4526" y="3821133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DAC0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9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</a:t>
            </a:r>
            <a:r>
              <a:rPr lang="en-US" altLang="zh-CN" dirty="0" smtClean="0"/>
              <a:t>--</a:t>
            </a:r>
            <a:r>
              <a:rPr lang="zh-CN" altLang="en-US" dirty="0" smtClean="0"/>
              <a:t>触发率测试</a:t>
            </a:r>
            <a:r>
              <a:rPr lang="en-US" altLang="zh-CN" dirty="0" smtClean="0"/>
              <a:t>(S</a:t>
            </a:r>
            <a:r>
              <a:rPr lang="zh-CN" altLang="en-US" dirty="0" smtClean="0"/>
              <a:t>曲线测试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利用芯片比较器测量噪声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用信号发生器通过电容产生电荷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同时信号发生器产生一个的同频率的时钟信号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设定一个阈值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FPGA</a:t>
            </a:r>
            <a:r>
              <a:rPr lang="zh-CN" altLang="en-US" dirty="0" smtClean="0"/>
              <a:t>同时</a:t>
            </a:r>
            <a:r>
              <a:rPr lang="zh-CN" altLang="en-US" dirty="0"/>
              <a:t>计数比较器输出</a:t>
            </a:r>
            <a:r>
              <a:rPr lang="zh-CN" altLang="en-US" dirty="0" smtClean="0"/>
              <a:t>个数</a:t>
            </a:r>
            <a:r>
              <a:rPr lang="zh-CN" altLang="en-US" dirty="0"/>
              <a:t>和时钟个数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比值即为该阈值对应的触发率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不断改变阈值，测量触发率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得到触发率和阈值关系曲线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/>
              <a:t>物理</a:t>
            </a:r>
            <a:r>
              <a:rPr lang="zh-CN" altLang="en-US" dirty="0" smtClean="0"/>
              <a:t>含义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幅度分布概率密度累计曲线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相邻两个阈值做差得到噪声分布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50%</a:t>
            </a:r>
            <a:r>
              <a:rPr lang="zh-CN" altLang="en-US" dirty="0" smtClean="0"/>
              <a:t>处对应的阈值即为该电荷量对应的</a:t>
            </a:r>
            <a:r>
              <a:rPr lang="zh-CN" altLang="en-US" dirty="0"/>
              <a:t>阈值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7" y="4095099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 flipH="1">
            <a:off x="4559877" y="5004269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40644" y="3659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917353" y="3352225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65" y="1910685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取样型量能器</a:t>
            </a:r>
            <a:endParaRPr lang="en-US" altLang="zh-CN" dirty="0" smtClean="0"/>
          </a:p>
          <a:p>
            <a:pPr lvl="1"/>
            <a:r>
              <a:rPr lang="zh-CN" altLang="en-US" dirty="0"/>
              <a:t>粒子流</a:t>
            </a:r>
            <a:r>
              <a:rPr lang="zh-CN" altLang="en-US" dirty="0" smtClean="0"/>
              <a:t>算法与半数字化读出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刻度曲线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噪声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曲线的展宽即为噪声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04953" y="1282515"/>
            <a:ext cx="6077638" cy="2952334"/>
            <a:chOff x="3004953" y="1282515"/>
            <a:chExt cx="6077638" cy="2952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953" y="1282515"/>
              <a:ext cx="3130415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88" y="1282515"/>
              <a:ext cx="3086153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/>
            <p:cNvSpPr/>
            <p:nvPr/>
          </p:nvSpPr>
          <p:spPr>
            <a:xfrm>
              <a:off x="4031323" y="2380236"/>
              <a:ext cx="15384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High Gain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544098" y="2149403"/>
              <a:ext cx="15384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Low Gain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 bwMode="auto">
            <a:xfrm flipV="1">
              <a:off x="8254683" y="3228995"/>
              <a:ext cx="0" cy="6480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矩形 9"/>
            <p:cNvSpPr/>
            <p:nvPr/>
          </p:nvSpPr>
          <p:spPr>
            <a:xfrm>
              <a:off x="7749666" y="3760086"/>
              <a:ext cx="1049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500fC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 bwMode="auto">
            <a:xfrm flipV="1">
              <a:off x="3947706" y="3228995"/>
              <a:ext cx="0" cy="6480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矩形 11"/>
            <p:cNvSpPr/>
            <p:nvPr/>
          </p:nvSpPr>
          <p:spPr>
            <a:xfrm>
              <a:off x="3437817" y="3773184"/>
              <a:ext cx="1049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140fC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2"/>
          <a:stretch/>
        </p:blipFill>
        <p:spPr>
          <a:xfrm>
            <a:off x="4667556" y="3909635"/>
            <a:ext cx="2253686" cy="2843028"/>
          </a:xfrm>
          <a:prstGeom prst="rect">
            <a:avLst/>
          </a:prstGeom>
          <a:ln>
            <a:noFill/>
          </a:ln>
        </p:spPr>
      </p:pic>
      <p:cxnSp>
        <p:nvCxnSpPr>
          <p:cNvPr id="17" name="直接箭头连接符 16"/>
          <p:cNvCxnSpPr/>
          <p:nvPr/>
        </p:nvCxnSpPr>
        <p:spPr>
          <a:xfrm>
            <a:off x="5647765" y="5729084"/>
            <a:ext cx="639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642439" y="5163898"/>
            <a:ext cx="19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DAC</a:t>
            </a:r>
            <a:r>
              <a:rPr lang="zh-CN" altLang="en-US" dirty="0" smtClean="0"/>
              <a:t>码值</a:t>
            </a:r>
            <a:r>
              <a:rPr lang="en-US" altLang="zh-CN" dirty="0" smtClean="0"/>
              <a:t>~0.7fC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027579" y="5487063"/>
            <a:ext cx="614860" cy="22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8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64</a:t>
            </a:r>
            <a:r>
              <a:rPr lang="zh-CN" altLang="en-US" dirty="0" smtClean="0"/>
              <a:t>通道一致性测试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通道不一致性对分辨率影响大于噪声影响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206062" y="2488366"/>
            <a:ext cx="8559498" cy="4153982"/>
            <a:chOff x="0" y="1695468"/>
            <a:chExt cx="8559498" cy="4153982"/>
          </a:xfrm>
        </p:grpSpPr>
        <p:pic>
          <p:nvPicPr>
            <p:cNvPr id="13" name="图片 12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12228"/>
              <a:ext cx="5186567" cy="3737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矩形 13"/>
            <p:cNvSpPr/>
            <p:nvPr/>
          </p:nvSpPr>
          <p:spPr>
            <a:xfrm>
              <a:off x="311943" y="1695468"/>
              <a:ext cx="49812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基线修正后</a:t>
              </a:r>
              <a:r>
                <a:rPr lang="en-US" altLang="zh-CN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0~10fC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注入</a:t>
              </a:r>
              <a:r>
                <a:rPr lang="zh-CN" altLang="en-US" sz="2000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电荷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量下</a:t>
              </a:r>
              <a:r>
                <a:rPr lang="en-US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曲线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扫描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 flipH="1">
              <a:off x="4010059" y="2112228"/>
              <a:ext cx="1904455" cy="4526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直接箭头连接符 15"/>
            <p:cNvCxnSpPr/>
            <p:nvPr/>
          </p:nvCxnSpPr>
          <p:spPr bwMode="auto">
            <a:xfrm flipH="1" flipV="1">
              <a:off x="3884444" y="2735795"/>
              <a:ext cx="2199752" cy="1186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矩形 16"/>
            <p:cNvSpPr/>
            <p:nvPr/>
          </p:nvSpPr>
          <p:spPr>
            <a:xfrm>
              <a:off x="6156564" y="1876893"/>
              <a:ext cx="16202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0fC(</a:t>
              </a:r>
              <a:r>
                <a:rPr lang="zh-CN" altLang="en-US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</a:t>
              </a:r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72789" y="3355478"/>
              <a:ext cx="6480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 flipH="1" flipV="1">
              <a:off x="3923916" y="3025368"/>
              <a:ext cx="2160280" cy="50885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6156564" y="2612061"/>
              <a:ext cx="1315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69533" y="4797148"/>
              <a:ext cx="34899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可分辨最小电荷量为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不接探测器和接上探测器分别测量</a:t>
            </a:r>
            <a:r>
              <a:rPr lang="en-US" altLang="zh-CN" dirty="0" smtClean="0"/>
              <a:t>0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r="7098"/>
          <a:stretch/>
        </p:blipFill>
        <p:spPr>
          <a:xfrm>
            <a:off x="4135419" y="2857609"/>
            <a:ext cx="4231341" cy="36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4571" y="4195944"/>
            <a:ext cx="2630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不接探测器噪声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~0.25fC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接上探测器噪声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~0.35fC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98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宇宙线测量探测效率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串扰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宇宙线主要是高能的</a:t>
            </a:r>
            <a:r>
              <a:rPr lang="en-US" altLang="zh-CN" dirty="0" smtClean="0"/>
              <a:t>μ</a:t>
            </a:r>
            <a:r>
              <a:rPr lang="zh-CN" altLang="en-US" dirty="0" smtClean="0"/>
              <a:t>子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通过读回数据包和总触发数测量探测效率</a:t>
            </a:r>
            <a:endParaRPr lang="en-US" altLang="zh-CN" dirty="0"/>
          </a:p>
          <a:p>
            <a:pPr lvl="2"/>
            <a:r>
              <a:rPr lang="zh-CN" altLang="en-US" sz="2000" dirty="0" smtClean="0"/>
              <a:t>效率</a:t>
            </a:r>
            <a:r>
              <a:rPr lang="zh-CN" altLang="en-US" sz="2000" dirty="0"/>
              <a:t>：</a:t>
            </a:r>
            <a:r>
              <a:rPr lang="en-US" altLang="zh-CN" sz="2000" dirty="0"/>
              <a:t>10981/13000</a:t>
            </a:r>
            <a:r>
              <a:rPr lang="zh-CN" altLang="en-US" sz="2000" dirty="0"/>
              <a:t>～</a:t>
            </a:r>
            <a:r>
              <a:rPr lang="en-US" altLang="zh-CN" sz="2000" dirty="0"/>
              <a:t>84.5</a:t>
            </a:r>
            <a:r>
              <a:rPr lang="en-US" altLang="zh-CN" sz="2000" dirty="0" smtClean="0"/>
              <a:t>%</a:t>
            </a:r>
          </a:p>
          <a:p>
            <a:pPr lvl="1"/>
            <a:r>
              <a:rPr lang="zh-CN" altLang="en-US" sz="2800" dirty="0" smtClean="0"/>
              <a:t>串扰</a:t>
            </a:r>
            <a:endParaRPr lang="en-US" altLang="zh-CN" sz="2800" dirty="0" smtClean="0"/>
          </a:p>
          <a:p>
            <a:pPr lvl="2"/>
            <a:r>
              <a:rPr lang="zh-CN" altLang="en-US" dirty="0" smtClean="0"/>
              <a:t>宇宙线击中的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的过阈情况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有影响的事例数～</a:t>
            </a:r>
            <a:r>
              <a:rPr lang="en-US" altLang="zh-CN" dirty="0" smtClean="0"/>
              <a:t>1.5%</a:t>
            </a:r>
            <a:endParaRPr lang="en-US" altLang="zh-CN" sz="2000" dirty="0"/>
          </a:p>
          <a:p>
            <a:pPr marL="384048" lvl="2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144" y="4875476"/>
            <a:ext cx="1552443" cy="1545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78" y="2057400"/>
            <a:ext cx="7107982" cy="1807433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2298700" y="2222500"/>
            <a:ext cx="736600" cy="1642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00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3"/>
          <a:stretch/>
        </p:blipFill>
        <p:spPr>
          <a:xfrm>
            <a:off x="4632176" y="2934350"/>
            <a:ext cx="4523383" cy="36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测量成形峰值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芯片提供模拟输出用于测试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AD9220 12-bitADC</a:t>
            </a:r>
            <a:r>
              <a:rPr lang="zh-CN" altLang="en-US" dirty="0" smtClean="0"/>
              <a:t>进行测量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1240" y="2857609"/>
            <a:ext cx="4800000" cy="3600000"/>
            <a:chOff x="0" y="3258000"/>
            <a:chExt cx="4800000" cy="360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58000"/>
              <a:ext cx="4800000" cy="3600000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V="1">
              <a:off x="1307592" y="4983480"/>
              <a:ext cx="100584" cy="365760"/>
            </a:xfrm>
            <a:prstGeom prst="straightConnector1">
              <a:avLst/>
            </a:prstGeom>
            <a:ln>
              <a:solidFill>
                <a:srgbClr val="00D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764013" y="5289695"/>
              <a:ext cx="108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DF00"/>
                  </a:solidFill>
                </a:rPr>
                <a:t>Hold</a:t>
              </a:r>
              <a:r>
                <a:rPr lang="zh-CN" altLang="en-US" dirty="0" smtClean="0">
                  <a:solidFill>
                    <a:srgbClr val="00DF00"/>
                  </a:solidFill>
                </a:rPr>
                <a:t>信号</a:t>
              </a:r>
              <a:endParaRPr lang="zh-CN" altLang="en-US" dirty="0">
                <a:solidFill>
                  <a:srgbClr val="00DF00"/>
                </a:solidFill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3291840" y="4837176"/>
              <a:ext cx="9144" cy="586628"/>
            </a:xfrm>
            <a:prstGeom prst="straightConnector1">
              <a:avLst/>
            </a:prstGeom>
            <a:ln>
              <a:solidFill>
                <a:srgbClr val="00E8E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861772" y="536425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E8E8"/>
                  </a:solidFill>
                </a:rPr>
                <a:t>峰保</a:t>
              </a:r>
              <a:r>
                <a:rPr lang="zh-CN" altLang="en-US" dirty="0" smtClean="0">
                  <a:solidFill>
                    <a:srgbClr val="00E8E8"/>
                  </a:solidFill>
                </a:rPr>
                <a:t>输出</a:t>
              </a:r>
              <a:endParaRPr lang="zh-CN" altLang="en-US" dirty="0">
                <a:solidFill>
                  <a:srgbClr val="00E8E8"/>
                </a:solidFill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2400000" y="3730752"/>
              <a:ext cx="382006" cy="265176"/>
            </a:xfrm>
            <a:prstGeom prst="straightConnector1">
              <a:avLst/>
            </a:prstGeom>
            <a:ln>
              <a:solidFill>
                <a:srgbClr val="F5F4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946714" y="3420965"/>
              <a:ext cx="2275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5F400"/>
                  </a:solidFill>
                </a:rPr>
                <a:t>Low Gain Shaper </a:t>
              </a:r>
              <a:r>
                <a:rPr lang="zh-CN" altLang="en-US" dirty="0" smtClean="0">
                  <a:solidFill>
                    <a:srgbClr val="F5F400"/>
                  </a:solidFill>
                </a:rPr>
                <a:t>输出</a:t>
              </a:r>
              <a:endParaRPr lang="zh-CN" altLang="en-US" dirty="0">
                <a:solidFill>
                  <a:srgbClr val="F5F4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0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026947" cy="5207650"/>
          </a:xfrm>
        </p:spPr>
        <p:txBody>
          <a:bodyPr/>
          <a:lstStyle/>
          <a:p>
            <a:r>
              <a:rPr lang="zh-CN" altLang="en-US" dirty="0" smtClean="0"/>
              <a:t>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测量均匀性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</a:t>
            </a:r>
            <a:r>
              <a:rPr lang="en-US" altLang="zh-CN" dirty="0" smtClean="0"/>
              <a:t>8keV X</a:t>
            </a:r>
            <a:r>
              <a:rPr lang="zh-CN" altLang="en-US" dirty="0"/>
              <a:t>射线</a:t>
            </a:r>
            <a:r>
              <a:rPr lang="zh-CN" altLang="en-US" dirty="0" smtClean="0"/>
              <a:t>能谱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测量不同的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能谱峰位得到</a:t>
            </a:r>
            <a:r>
              <a:rPr lang="zh-CN" altLang="en-US" dirty="0" smtClean="0"/>
              <a:t>探测器均匀性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"/>
          <a:stretch/>
        </p:blipFill>
        <p:spPr>
          <a:xfrm>
            <a:off x="5294107" y="950375"/>
            <a:ext cx="3710737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/>
        </p:blipFill>
        <p:spPr>
          <a:xfrm>
            <a:off x="450422" y="4238470"/>
            <a:ext cx="3325887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" r="6814" b="6493"/>
          <a:stretch/>
        </p:blipFill>
        <p:spPr>
          <a:xfrm>
            <a:off x="4849906" y="4080963"/>
            <a:ext cx="359958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220510" y="3588328"/>
                <a:ext cx="1598899" cy="1166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Mean: 0.726</a:t>
                </a:r>
              </a:p>
              <a:p>
                <a:r>
                  <a:rPr lang="en-US" altLang="zh-CN" dirty="0" smtClean="0"/>
                  <a:t>RMS: 0.1383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=19%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10" y="3588328"/>
                <a:ext cx="1598899" cy="1166730"/>
              </a:xfrm>
              <a:prstGeom prst="rect">
                <a:avLst/>
              </a:prstGeom>
              <a:blipFill rotWithShape="0">
                <a:blip r:embed="rId5"/>
                <a:stretch>
                  <a:fillRect l="-3042" t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822959" y="383037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间隔一个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Pad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测量一次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2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取样型量能器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65841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下一步方案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集成到探测器</a:t>
            </a:r>
            <a:r>
              <a:rPr lang="zh-CN" altLang="en-US" dirty="0" smtClean="0"/>
              <a:t>背面</a:t>
            </a:r>
            <a:endParaRPr lang="en-US" altLang="zh-CN" dirty="0" smtClean="0"/>
          </a:p>
          <a:p>
            <a:pPr lvl="1"/>
            <a:r>
              <a:rPr lang="zh-CN" altLang="en-US" dirty="0"/>
              <a:t>每</a:t>
            </a:r>
            <a:r>
              <a:rPr lang="zh-CN" altLang="en-US" dirty="0" smtClean="0"/>
              <a:t>层</a:t>
            </a:r>
            <a:r>
              <a:rPr lang="en-US" altLang="zh-CN" dirty="0" smtClean="0"/>
              <a:t>FEB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多个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02216" y="2881965"/>
            <a:ext cx="6385285" cy="3575644"/>
            <a:chOff x="1385721" y="2635076"/>
            <a:chExt cx="6385285" cy="3575644"/>
          </a:xfrm>
        </p:grpSpPr>
        <p:sp>
          <p:nvSpPr>
            <p:cNvPr id="7" name="矩形 6"/>
            <p:cNvSpPr/>
            <p:nvPr/>
          </p:nvSpPr>
          <p:spPr>
            <a:xfrm>
              <a:off x="4559300" y="3878205"/>
              <a:ext cx="777876" cy="28687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5721" y="2635076"/>
              <a:ext cx="3211706" cy="306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1806" y="2847650"/>
              <a:ext cx="2489200" cy="234798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2281382" y="5841388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FEB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65570" y="584138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DIF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324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3861205" cy="5207650"/>
          </a:xfrm>
        </p:spPr>
        <p:txBody>
          <a:bodyPr/>
          <a:lstStyle/>
          <a:p>
            <a:r>
              <a:rPr lang="zh-CN" altLang="en-US" sz="2800" dirty="0"/>
              <a:t>阳极板分为</a:t>
            </a:r>
            <a:r>
              <a:rPr lang="en-US" altLang="zh-CN" sz="2800" dirty="0"/>
              <a:t>16</a:t>
            </a:r>
            <a:r>
              <a:rPr lang="zh-CN" altLang="en-US" sz="2800" dirty="0"/>
              <a:t>个区域</a:t>
            </a:r>
            <a:endParaRPr lang="en-US" altLang="zh-CN" sz="2800" dirty="0"/>
          </a:p>
          <a:p>
            <a:pPr lvl="1"/>
            <a:r>
              <a:rPr lang="zh-CN" altLang="en-US" sz="2400" dirty="0"/>
              <a:t>不足</a:t>
            </a:r>
            <a:r>
              <a:rPr lang="en-US" altLang="zh-CN" sz="2400" dirty="0"/>
              <a:t>64</a:t>
            </a:r>
            <a:r>
              <a:rPr lang="zh-CN" altLang="en-US" sz="2400" dirty="0"/>
              <a:t>个</a:t>
            </a:r>
            <a:r>
              <a:rPr lang="en-US" altLang="zh-CN" sz="2400" dirty="0"/>
              <a:t>Pad</a:t>
            </a:r>
            <a:r>
              <a:rPr lang="zh-CN" altLang="en-US" sz="2400" dirty="0"/>
              <a:t>区域</a:t>
            </a:r>
            <a:r>
              <a:rPr lang="en-US" altLang="zh-CN" sz="2400" dirty="0"/>
              <a:t>ASIC</a:t>
            </a:r>
            <a:r>
              <a:rPr lang="zh-CN" altLang="en-US" sz="2400" dirty="0"/>
              <a:t>输入端接地</a:t>
            </a:r>
            <a:endParaRPr lang="en-US" altLang="zh-CN" sz="2400" dirty="0"/>
          </a:p>
          <a:p>
            <a:pPr lvl="1"/>
            <a:r>
              <a:rPr lang="zh-CN" altLang="en-US" sz="2400" dirty="0"/>
              <a:t>所有的</a:t>
            </a:r>
            <a:r>
              <a:rPr lang="en-US" altLang="zh-CN" sz="2400" dirty="0"/>
              <a:t>Pad</a:t>
            </a:r>
            <a:r>
              <a:rPr lang="zh-CN" altLang="en-US" sz="2400" dirty="0"/>
              <a:t>用</a:t>
            </a:r>
            <a:r>
              <a:rPr lang="en-US" altLang="zh-CN" sz="2400" dirty="0"/>
              <a:t>0603</a:t>
            </a:r>
            <a:r>
              <a:rPr lang="zh-CN" altLang="en-US" sz="2400" dirty="0"/>
              <a:t>的电阻</a:t>
            </a:r>
            <a:r>
              <a:rPr lang="en-US" altLang="zh-CN" sz="2400" dirty="0"/>
              <a:t>1MΩ</a:t>
            </a:r>
            <a:r>
              <a:rPr lang="zh-CN" altLang="en-US" sz="2400" dirty="0"/>
              <a:t>接地</a:t>
            </a:r>
            <a:endParaRPr lang="en-US" altLang="zh-CN" sz="2400" dirty="0"/>
          </a:p>
          <a:p>
            <a:pPr lvl="1"/>
            <a:r>
              <a:rPr lang="zh-CN" altLang="en-US" sz="2400" dirty="0"/>
              <a:t>每个区域选一个</a:t>
            </a:r>
            <a:r>
              <a:rPr lang="en-US" altLang="zh-CN" sz="2400" dirty="0"/>
              <a:t>pad</a:t>
            </a:r>
            <a:r>
              <a:rPr lang="zh-CN" altLang="en-US" sz="2400" dirty="0"/>
              <a:t>引出到</a:t>
            </a:r>
            <a:r>
              <a:rPr lang="en-US" altLang="zh-CN" sz="2400" dirty="0"/>
              <a:t>SMA</a:t>
            </a:r>
            <a:r>
              <a:rPr lang="zh-CN" altLang="en-US" sz="2400" dirty="0"/>
              <a:t>上</a:t>
            </a:r>
            <a:r>
              <a:rPr lang="en-US" altLang="zh-CN" sz="2400" dirty="0"/>
              <a:t>(</a:t>
            </a:r>
            <a:r>
              <a:rPr lang="zh-CN" altLang="en-US" sz="2400" dirty="0"/>
              <a:t>用</a:t>
            </a:r>
            <a:r>
              <a:rPr lang="en-US" altLang="zh-CN" sz="2400" dirty="0"/>
              <a:t>0Ω</a:t>
            </a:r>
            <a:r>
              <a:rPr lang="zh-CN" altLang="en-US" sz="2400" dirty="0"/>
              <a:t>电阻做跳线</a:t>
            </a:r>
            <a:r>
              <a:rPr lang="en-US" altLang="zh-CN" sz="2400" dirty="0"/>
              <a:t>)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64" y="2317887"/>
            <a:ext cx="4459836" cy="44640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39094" y="1613647"/>
            <a:ext cx="4053841" cy="5567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84" y="1100831"/>
            <a:ext cx="3061275" cy="1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</a:t>
            </a:r>
            <a:r>
              <a:rPr lang="zh-CN" altLang="en-US" dirty="0" smtClean="0"/>
              <a:t>层盲埋孔板，除机械孔外无通孔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Bottom</a:t>
            </a:r>
            <a:r>
              <a:rPr lang="zh-CN" altLang="en-US" dirty="0" smtClean="0"/>
              <a:t>层不能走线，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层走线层</a:t>
            </a:r>
            <a:endParaRPr lang="en-US" altLang="zh-CN" dirty="0"/>
          </a:p>
          <a:p>
            <a:pPr lvl="2"/>
            <a:r>
              <a:rPr lang="zh-CN" altLang="en-US" dirty="0"/>
              <a:t>阳极板需要多出一部分用于放通孔器件</a:t>
            </a:r>
            <a:endParaRPr lang="en-US" altLang="zh-CN" dirty="0"/>
          </a:p>
          <a:p>
            <a:pPr lvl="1"/>
            <a:r>
              <a:rPr lang="zh-CN" altLang="en-US" dirty="0"/>
              <a:t>表贴</a:t>
            </a:r>
            <a:r>
              <a:rPr lang="en-US" altLang="zh-CN" dirty="0"/>
              <a:t>SMA</a:t>
            </a:r>
          </a:p>
          <a:p>
            <a:pPr lvl="2"/>
            <a:r>
              <a:rPr lang="en-US" altLang="zh-CN" dirty="0"/>
              <a:t>CTest</a:t>
            </a:r>
            <a:r>
              <a:rPr lang="zh-CN" altLang="en-US" dirty="0"/>
              <a:t>管脚</a:t>
            </a:r>
            <a:endParaRPr lang="en-US" altLang="zh-CN" dirty="0"/>
          </a:p>
          <a:p>
            <a:pPr lvl="1"/>
            <a:r>
              <a:rPr lang="zh-CN" altLang="en-US" dirty="0" smtClean="0"/>
              <a:t>需要</a:t>
            </a:r>
            <a:r>
              <a:rPr lang="zh-CN" altLang="en-US" dirty="0"/>
              <a:t>和</a:t>
            </a:r>
            <a:r>
              <a:rPr lang="en-US" altLang="zh-CN" dirty="0"/>
              <a:t>DIF</a:t>
            </a:r>
            <a:r>
              <a:rPr lang="zh-CN" altLang="en-US" dirty="0"/>
              <a:t>通信的信号</a:t>
            </a:r>
            <a:r>
              <a:rPr lang="zh-CN" altLang="en-US" dirty="0" smtClean="0"/>
              <a:t>数目共</a:t>
            </a:r>
            <a:r>
              <a:rPr lang="en-US" altLang="zh-CN" dirty="0"/>
              <a:t>102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ERNI</a:t>
            </a:r>
            <a:r>
              <a:rPr lang="zh-CN" altLang="en-US" dirty="0" smtClean="0"/>
              <a:t>连接器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49" y="2615112"/>
            <a:ext cx="2419839" cy="2328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697" y="1098653"/>
            <a:ext cx="1353312" cy="12131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2" t="44706" r="15686" b="39869"/>
          <a:stretch/>
        </p:blipFill>
        <p:spPr>
          <a:xfrm>
            <a:off x="5246180" y="5572860"/>
            <a:ext cx="3600000" cy="6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5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：环形正负电子对撞机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周长</a:t>
            </a:r>
            <a:r>
              <a:rPr lang="en-US" altLang="zh-CN" dirty="0" smtClean="0"/>
              <a:t>50~70km</a:t>
            </a:r>
          </a:p>
          <a:p>
            <a:pPr lvl="1"/>
            <a:r>
              <a:rPr lang="zh-CN" altLang="en-US" dirty="0"/>
              <a:t>质心</a:t>
            </a:r>
            <a:r>
              <a:rPr lang="zh-CN" altLang="en-US" dirty="0" smtClean="0"/>
              <a:t>能量</a:t>
            </a:r>
            <a:r>
              <a:rPr lang="en-US" altLang="zh-CN" dirty="0" smtClean="0"/>
              <a:t>240GeV</a:t>
            </a:r>
          </a:p>
          <a:p>
            <a:pPr lvl="1"/>
            <a:r>
              <a:rPr lang="en-US" altLang="zh-CN" dirty="0" smtClean="0"/>
              <a:t>Higgs</a:t>
            </a:r>
            <a:r>
              <a:rPr lang="zh-CN" altLang="en-US" dirty="0" smtClean="0"/>
              <a:t>工厂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9962" y="3881863"/>
            <a:ext cx="3996518" cy="288655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819477" y="3439897"/>
            <a:ext cx="4190280" cy="3328517"/>
            <a:chOff x="63820" y="3374348"/>
            <a:chExt cx="4190280" cy="332851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0" y="3374348"/>
              <a:ext cx="4190280" cy="3328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2546" y="5589280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ECAL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3820" y="4609335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H</a:t>
              </a:r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CAL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3820" y="6090169"/>
              <a:ext cx="10430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Tracker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4842426" y="3553082"/>
            <a:ext cx="102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Muon Tracker</a:t>
            </a:r>
          </a:p>
        </p:txBody>
      </p:sp>
      <p:sp>
        <p:nvSpPr>
          <p:cNvPr id="12" name="矩形 11"/>
          <p:cNvSpPr/>
          <p:nvPr/>
        </p:nvSpPr>
        <p:spPr>
          <a:xfrm>
            <a:off x="4842426" y="4674884"/>
            <a:ext cx="566702" cy="3693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77428" y="6340384"/>
            <a:ext cx="718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jet</a:t>
            </a:r>
            <a:endParaRPr lang="en-US" altLang="zh-CN" kern="1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076638" y="6525050"/>
            <a:ext cx="84071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82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电源</a:t>
            </a:r>
            <a:r>
              <a:rPr lang="zh-CN" altLang="en-US" dirty="0"/>
              <a:t>芯片</a:t>
            </a:r>
            <a:r>
              <a:rPr lang="en-US" altLang="zh-CN" dirty="0" smtClean="0"/>
              <a:t>TPS7A85</a:t>
            </a:r>
          </a:p>
          <a:p>
            <a:pPr lvl="1"/>
            <a:r>
              <a:rPr lang="zh-CN" altLang="en-US" dirty="0" smtClean="0"/>
              <a:t>最大电流</a:t>
            </a:r>
            <a:r>
              <a:rPr lang="en-US" altLang="zh-CN" dirty="0" smtClean="0"/>
              <a:t>4A</a:t>
            </a:r>
          </a:p>
          <a:p>
            <a:pPr lvl="1"/>
            <a:r>
              <a:rPr lang="en-US" altLang="zh-CN" dirty="0" smtClean="0"/>
              <a:t>RMS</a:t>
            </a:r>
            <a:r>
              <a:rPr lang="zh-CN" altLang="en-US" dirty="0" smtClean="0"/>
              <a:t>噪声</a:t>
            </a:r>
            <a:r>
              <a:rPr lang="en-US" altLang="zh-CN" dirty="0" smtClean="0"/>
              <a:t>4.4uV</a:t>
            </a:r>
          </a:p>
          <a:p>
            <a:pPr lvl="1"/>
            <a:r>
              <a:rPr lang="en-US" altLang="zh-CN" dirty="0" smtClean="0"/>
              <a:t>PSRR(</a:t>
            </a:r>
            <a:r>
              <a:rPr lang="zh-CN" altLang="en-US" dirty="0" smtClean="0"/>
              <a:t>纹波抑制比</a:t>
            </a:r>
            <a:r>
              <a:rPr lang="en-US" altLang="zh-CN" dirty="0" smtClean="0"/>
              <a:t>): 40dB(f = 10kHz, </a:t>
            </a:r>
            <a:r>
              <a:rPr lang="en-US" altLang="zh-CN" dirty="0" err="1" smtClean="0"/>
              <a:t>Vout</a:t>
            </a:r>
            <a:r>
              <a:rPr lang="en-US" altLang="zh-CN" dirty="0" smtClean="0"/>
              <a:t> = 3.3V)</a:t>
            </a:r>
          </a:p>
          <a:p>
            <a:r>
              <a:rPr lang="en-US" altLang="zh-CN" dirty="0" smtClean="0"/>
              <a:t>FEB</a:t>
            </a:r>
            <a:r>
              <a:rPr lang="zh-CN" altLang="en-US" dirty="0" smtClean="0"/>
              <a:t>板上有一片</a:t>
            </a:r>
            <a:r>
              <a:rPr lang="en-US" altLang="zh-CN" dirty="0" smtClean="0"/>
              <a:t>TPS7A85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3.3V</a:t>
            </a:r>
            <a:r>
              <a:rPr lang="zh-CN" altLang="en-US" dirty="0" smtClean="0"/>
              <a:t>电源</a:t>
            </a:r>
            <a:endParaRPr lang="en-US" altLang="zh-CN" dirty="0" smtClean="0"/>
          </a:p>
          <a:p>
            <a:r>
              <a:rPr lang="zh-CN" altLang="en-US" dirty="0"/>
              <a:t>也</a:t>
            </a:r>
            <a:r>
              <a:rPr lang="zh-CN" altLang="en-US" dirty="0" smtClean="0"/>
              <a:t>可以通过连接器由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板提供</a:t>
            </a:r>
            <a:r>
              <a:rPr lang="en-US" altLang="zh-CN" dirty="0" smtClean="0"/>
              <a:t>3.3V</a:t>
            </a:r>
            <a:r>
              <a:rPr lang="zh-CN" altLang="en-US" dirty="0" smtClean="0"/>
              <a:t>电源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1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驱动器</a:t>
            </a:r>
            <a:r>
              <a:rPr lang="en-US" altLang="zh-CN" dirty="0" smtClean="0"/>
              <a:t>DS91M125</a:t>
            </a:r>
          </a:p>
          <a:p>
            <a:pPr lvl="1"/>
            <a:r>
              <a:rPr lang="en-US" altLang="zh-CN" dirty="0" smtClean="0"/>
              <a:t>1 to 4 M-LVDS</a:t>
            </a:r>
            <a:r>
              <a:rPr lang="zh-CN" altLang="en-US" dirty="0" smtClean="0"/>
              <a:t>驱动器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最高工作频率</a:t>
            </a:r>
            <a:r>
              <a:rPr lang="en-US" altLang="zh-CN" dirty="0" smtClean="0"/>
              <a:t>125M</a:t>
            </a:r>
          </a:p>
          <a:p>
            <a:pPr lvl="1"/>
            <a:r>
              <a:rPr lang="zh-CN" altLang="en-US" dirty="0" smtClean="0"/>
              <a:t>一片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对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723287"/>
            <a:ext cx="1255719" cy="22314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33" y="3723287"/>
            <a:ext cx="5083767" cy="30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LVCMOS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信号分为两类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由</a:t>
            </a:r>
            <a:r>
              <a:rPr lang="en-US" altLang="zh-CN" dirty="0" smtClean="0"/>
              <a:t>FPGA</a:t>
            </a:r>
            <a:r>
              <a:rPr lang="zh-CN" altLang="en-US" dirty="0"/>
              <a:t>独立</a:t>
            </a:r>
            <a:r>
              <a:rPr lang="zh-CN" altLang="en-US" dirty="0" smtClean="0"/>
              <a:t>提供给每一串</a:t>
            </a:r>
            <a:r>
              <a:rPr lang="en-US" altLang="zh-CN" dirty="0" smtClean="0"/>
              <a:t>ASIC</a:t>
            </a:r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串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共用信号，通过驱动器提供给</a:t>
            </a:r>
            <a:r>
              <a:rPr lang="en-US" altLang="zh-CN" dirty="0" smtClean="0"/>
              <a:t>4</a:t>
            </a:r>
            <a:r>
              <a:rPr lang="zh-CN" altLang="en-US" dirty="0" smtClean="0"/>
              <a:t>串</a:t>
            </a:r>
            <a:r>
              <a:rPr lang="en-US" altLang="zh-CN" dirty="0" smtClean="0"/>
              <a:t>ASIC</a:t>
            </a:r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smtClean="0"/>
              <a:t>74ACT11244</a:t>
            </a:r>
            <a:r>
              <a:rPr lang="zh-CN" altLang="en-US" dirty="0" smtClean="0"/>
              <a:t>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个输入端连在一起，作为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驱动</a:t>
            </a:r>
            <a:r>
              <a:rPr lang="en-US" altLang="zh-CN" dirty="0" smtClean="0"/>
              <a:t>4</a:t>
            </a:r>
            <a:r>
              <a:rPr lang="zh-CN" altLang="en-US" dirty="0" smtClean="0"/>
              <a:t>驱动器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935" y="3792071"/>
            <a:ext cx="4843062" cy="28852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61" y="3792071"/>
            <a:ext cx="1838550" cy="2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测试信号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37780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芯片的</a:t>
            </a:r>
            <a:r>
              <a:rPr lang="en-US" altLang="zh-CN" dirty="0" smtClean="0"/>
              <a:t>trigger</a:t>
            </a:r>
            <a:r>
              <a:rPr lang="zh-CN" altLang="en-US" dirty="0" smtClean="0"/>
              <a:t>信号通过多路选通器选通到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电平有效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芯片的成形输出送到</a:t>
            </a:r>
            <a:r>
              <a:rPr lang="en-US" altLang="zh-CN" dirty="0" smtClean="0"/>
              <a:t>SMA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芯片的峰保输出送到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板，由</a:t>
            </a:r>
            <a:r>
              <a:rPr lang="en-US" altLang="zh-CN" dirty="0" smtClean="0"/>
              <a:t>ADC</a:t>
            </a:r>
            <a:r>
              <a:rPr lang="zh-CN" altLang="en-US" dirty="0" smtClean="0"/>
              <a:t>进行采集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33" y="1836082"/>
            <a:ext cx="5904901" cy="26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9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刻度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601923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DAC</a:t>
            </a:r>
            <a:r>
              <a:rPr lang="zh-CN" altLang="en-US" dirty="0"/>
              <a:t>进行</a:t>
            </a:r>
            <a:r>
              <a:rPr lang="zh-CN" altLang="en-US" dirty="0" smtClean="0"/>
              <a:t>刻度</a:t>
            </a:r>
            <a:endParaRPr lang="en-US" altLang="zh-CN" dirty="0" smtClean="0"/>
          </a:p>
          <a:p>
            <a:pPr marL="384048" lvl="2" indent="0">
              <a:buNone/>
            </a:pPr>
            <a:r>
              <a:rPr lang="en-US" altLang="zh-CN" sz="1400" dirty="0" smtClean="0"/>
              <a:t>1. </a:t>
            </a:r>
            <a:r>
              <a:rPr lang="zh-CN" altLang="zh-CN" sz="1400" dirty="0" smtClean="0"/>
              <a:t>当</a:t>
            </a:r>
            <a:r>
              <a:rPr lang="zh-CN" altLang="zh-CN" sz="1400" dirty="0"/>
              <a:t>开关断开时，电容</a:t>
            </a:r>
            <a:r>
              <a:rPr lang="en-US" altLang="zh-CN" sz="1400" dirty="0"/>
              <a:t>C1</a:t>
            </a:r>
            <a:r>
              <a:rPr lang="zh-CN" altLang="zh-CN" sz="1400" dirty="0"/>
              <a:t>上被充电至</a:t>
            </a:r>
            <a:r>
              <a:rPr lang="en-US" altLang="zh-CN" sz="1400" dirty="0"/>
              <a:t>DAC</a:t>
            </a:r>
            <a:r>
              <a:rPr lang="zh-CN" altLang="zh-CN" sz="1400" dirty="0"/>
              <a:t>输出电压值</a:t>
            </a:r>
            <a:r>
              <a:rPr lang="en-US" altLang="zh-CN" sz="1400" dirty="0" smtClean="0"/>
              <a:t>Vo</a:t>
            </a:r>
          </a:p>
          <a:p>
            <a:pPr marL="384048" lvl="2" indent="0">
              <a:buNone/>
            </a:pPr>
            <a:r>
              <a:rPr lang="en-US" altLang="zh-CN" sz="1400" dirty="0" smtClean="0"/>
              <a:t>2. </a:t>
            </a:r>
            <a:r>
              <a:rPr lang="zh-CN" altLang="zh-CN" sz="1400" dirty="0" smtClean="0"/>
              <a:t>模拟</a:t>
            </a:r>
            <a:r>
              <a:rPr lang="zh-CN" altLang="zh-CN" sz="1400" dirty="0"/>
              <a:t>开关闭合，</a:t>
            </a:r>
            <a:r>
              <a:rPr lang="en-US" altLang="zh-CN" sz="1400" dirty="0"/>
              <a:t>C1</a:t>
            </a:r>
            <a:r>
              <a:rPr lang="zh-CN" altLang="zh-CN" sz="1400" dirty="0"/>
              <a:t>上电荷通过</a:t>
            </a:r>
            <a:r>
              <a:rPr lang="en-US" altLang="zh-CN" sz="1400" dirty="0"/>
              <a:t>S1</a:t>
            </a:r>
            <a:r>
              <a:rPr lang="zh-CN" altLang="zh-CN" sz="1400" dirty="0"/>
              <a:t>流走，电压快速下降，由于</a:t>
            </a:r>
            <a:r>
              <a:rPr lang="en-US" altLang="zh-CN" sz="1400" dirty="0"/>
              <a:t>S1</a:t>
            </a:r>
            <a:r>
              <a:rPr lang="zh-CN" altLang="zh-CN" sz="1400" dirty="0"/>
              <a:t>的导通电阻极小，电压下降时间很短，阶跃信号产生</a:t>
            </a:r>
          </a:p>
          <a:p>
            <a:pPr marL="384048" lvl="2" indent="0">
              <a:buNone/>
            </a:pPr>
            <a:r>
              <a:rPr lang="en-US" altLang="zh-CN" sz="1400" dirty="0" smtClean="0"/>
              <a:t>3. </a:t>
            </a:r>
            <a:r>
              <a:rPr lang="zh-CN" altLang="zh-CN" sz="1400" dirty="0" smtClean="0"/>
              <a:t>开关</a:t>
            </a:r>
            <a:r>
              <a:rPr lang="zh-CN" altLang="zh-CN" sz="1400" dirty="0"/>
              <a:t>再次断开，</a:t>
            </a:r>
            <a:r>
              <a:rPr lang="en-US" altLang="zh-CN" sz="1400" dirty="0"/>
              <a:t>DAC</a:t>
            </a:r>
            <a:r>
              <a:rPr lang="zh-CN" altLang="zh-CN" sz="1400" dirty="0"/>
              <a:t>通过</a:t>
            </a:r>
            <a:r>
              <a:rPr lang="en-US" altLang="zh-CN" sz="1400" dirty="0"/>
              <a:t>R1</a:t>
            </a:r>
            <a:r>
              <a:rPr lang="zh-CN" altLang="zh-CN" sz="1400" dirty="0"/>
              <a:t>对电容</a:t>
            </a:r>
            <a:r>
              <a:rPr lang="en-US" altLang="zh-CN" sz="1400" dirty="0"/>
              <a:t>C1</a:t>
            </a:r>
            <a:r>
              <a:rPr lang="zh-CN" altLang="zh-CN" sz="1400" dirty="0"/>
              <a:t>进行</a:t>
            </a:r>
            <a:r>
              <a:rPr lang="zh-CN" altLang="zh-CN" sz="1400" dirty="0" smtClean="0"/>
              <a:t>充电</a:t>
            </a:r>
            <a:endParaRPr lang="en-US" altLang="zh-CN" sz="1400" dirty="0" smtClean="0"/>
          </a:p>
          <a:p>
            <a:pPr lvl="1"/>
            <a:r>
              <a:rPr lang="en-US" altLang="zh-CN" dirty="0" smtClean="0"/>
              <a:t>DAC</a:t>
            </a:r>
            <a:r>
              <a:rPr lang="zh-CN" altLang="en-US" dirty="0"/>
              <a:t>芯片</a:t>
            </a:r>
            <a:r>
              <a:rPr lang="en-US" altLang="zh-CN" dirty="0" smtClean="0"/>
              <a:t>TLV5618</a:t>
            </a:r>
          </a:p>
          <a:p>
            <a:pPr lvl="2"/>
            <a:r>
              <a:rPr lang="en-US" altLang="zh-CN" dirty="0" smtClean="0"/>
              <a:t>12-bit</a:t>
            </a:r>
            <a:r>
              <a:rPr lang="zh-CN" altLang="en-US" dirty="0" smtClean="0"/>
              <a:t>，参考电压选择</a:t>
            </a:r>
            <a:r>
              <a:rPr lang="en-US" altLang="zh-CN" dirty="0" smtClean="0"/>
              <a:t>1.25V</a:t>
            </a:r>
          </a:p>
          <a:p>
            <a:pPr lvl="2"/>
            <a:r>
              <a:rPr lang="zh-CN" altLang="en-US" dirty="0"/>
              <a:t>一</a:t>
            </a:r>
            <a:r>
              <a:rPr lang="zh-CN" altLang="en-US" dirty="0" smtClean="0"/>
              <a:t>片芯片有两</a:t>
            </a:r>
            <a:r>
              <a:rPr lang="zh-CN" altLang="en-US" dirty="0" smtClean="0"/>
              <a:t>个输出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673" y="2605240"/>
            <a:ext cx="3248700" cy="163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13" y="4490271"/>
            <a:ext cx="4698941" cy="10184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13" y="4240040"/>
            <a:ext cx="3594446" cy="231154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8203517" y="3076575"/>
            <a:ext cx="641651" cy="1781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94596"/>
          </a:xfrm>
        </p:spPr>
        <p:txBody>
          <a:bodyPr/>
          <a:lstStyle/>
          <a:p>
            <a:r>
              <a:rPr lang="en-US" altLang="zh-CN" dirty="0" smtClean="0"/>
              <a:t>FPGA</a:t>
            </a:r>
            <a:r>
              <a:rPr lang="zh-CN" altLang="en-US" dirty="0" smtClean="0"/>
              <a:t>采用</a:t>
            </a:r>
            <a:r>
              <a:rPr lang="en-US" altLang="zh-CN" dirty="0" smtClean="0"/>
              <a:t>A7100T</a:t>
            </a:r>
            <a:endParaRPr lang="en-US" altLang="zh-CN" dirty="0" smtClean="0"/>
          </a:p>
          <a:p>
            <a:r>
              <a:rPr lang="en-US" altLang="zh-CN" dirty="0" smtClean="0"/>
              <a:t>Type </a:t>
            </a:r>
            <a:r>
              <a:rPr lang="en-US" altLang="zh-CN" dirty="0" smtClean="0"/>
              <a:t>C</a:t>
            </a:r>
            <a:r>
              <a:rPr lang="zh-CN" altLang="en-US" dirty="0" smtClean="0"/>
              <a:t>接口用于和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板通讯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Type C</a:t>
            </a:r>
            <a:r>
              <a:rPr lang="zh-CN" altLang="en-US" dirty="0" smtClean="0"/>
              <a:t>一共</a:t>
            </a:r>
            <a:r>
              <a:rPr lang="en-US" altLang="zh-CN" dirty="0" smtClean="0"/>
              <a:t>5</a:t>
            </a:r>
            <a:r>
              <a:rPr lang="zh-CN" altLang="en-US" dirty="0" smtClean="0"/>
              <a:t>对差分线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通过差分转单端芯片连到</a:t>
            </a:r>
            <a:r>
              <a:rPr lang="en-US" altLang="zh-CN" dirty="0" smtClean="0"/>
              <a:t>FPGA</a:t>
            </a:r>
          </a:p>
          <a:p>
            <a:pPr lvl="1"/>
            <a:r>
              <a:rPr lang="zh-CN" altLang="en-US" dirty="0" smtClean="0"/>
              <a:t>考虑正反插的情况，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对差分线都连到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光纤用于</a:t>
            </a:r>
            <a:r>
              <a:rPr lang="en-US" altLang="zh-CN" dirty="0" smtClean="0"/>
              <a:t>FELIX</a:t>
            </a:r>
          </a:p>
          <a:p>
            <a:r>
              <a:rPr lang="en-US" altLang="zh-CN" dirty="0" smtClean="0"/>
              <a:t>AD9220</a:t>
            </a:r>
            <a:r>
              <a:rPr lang="zh-CN" altLang="en-US" dirty="0" smtClean="0"/>
              <a:t>用于测量峰保输出</a:t>
            </a:r>
            <a:endParaRPr lang="en-US" altLang="zh-CN" dirty="0" smtClean="0"/>
          </a:p>
          <a:p>
            <a:r>
              <a:rPr lang="en-US" altLang="zh-CN" dirty="0" smtClean="0"/>
              <a:t>Cy68013</a:t>
            </a:r>
            <a:r>
              <a:rPr lang="zh-CN" altLang="en-US" dirty="0" smtClean="0"/>
              <a:t>用于调试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3598421"/>
            <a:ext cx="3362325" cy="317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27107" r="36470" b="33049"/>
          <a:stretch/>
        </p:blipFill>
        <p:spPr>
          <a:xfrm rot="10800000">
            <a:off x="7623992" y="1148203"/>
            <a:ext cx="1417838" cy="806152"/>
          </a:xfrm>
          <a:prstGeom prst="rect">
            <a:avLst/>
          </a:prstGeom>
        </p:spPr>
      </p:pic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4443263" y="0"/>
            <a:ext cx="4598567" cy="1100831"/>
            <a:chOff x="5064878" y="237856"/>
            <a:chExt cx="3604957" cy="86297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4878" y="237856"/>
              <a:ext cx="3604957" cy="86297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867400" y="480060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867400" y="693717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496175" y="480060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496175" y="693717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681787" y="484859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2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进度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板原理图除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外完成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</a:t>
            </a:r>
            <a:r>
              <a:rPr lang="zh-CN" altLang="en-US" dirty="0" smtClean="0"/>
              <a:t>原理图</a:t>
            </a:r>
            <a:r>
              <a:rPr lang="zh-CN" altLang="en-US" dirty="0"/>
              <a:t>完成</a:t>
            </a:r>
            <a:endParaRPr lang="en-US" altLang="zh-CN" dirty="0" smtClean="0"/>
          </a:p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先设计</a:t>
            </a:r>
            <a:r>
              <a:rPr lang="en-US" altLang="zh-CN" dirty="0" smtClean="0"/>
              <a:t>FEB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PCB</a:t>
            </a:r>
            <a:r>
              <a:rPr lang="zh-CN" altLang="en-US" dirty="0" smtClean="0"/>
              <a:t>，以确定连接器信号顺序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再设计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PCB</a:t>
            </a:r>
          </a:p>
          <a:p>
            <a:pPr lvl="1"/>
            <a:endParaRPr lang="en-US" altLang="zh-CN" dirty="0"/>
          </a:p>
          <a:p>
            <a:r>
              <a:rPr lang="zh-CN" altLang="en-US" dirty="0" smtClean="0"/>
              <a:t>遗留的一些问题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通道增益一致性还没分析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只测了一片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，需要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71420" y="3067050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13926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取样型量能器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5101323" cy="5207650"/>
          </a:xfrm>
        </p:spPr>
        <p:txBody>
          <a:bodyPr/>
          <a:lstStyle/>
          <a:p>
            <a:r>
              <a:rPr lang="zh-CN" altLang="en-US" dirty="0" smtClean="0"/>
              <a:t>构造</a:t>
            </a:r>
            <a:endParaRPr lang="en-US" altLang="zh-CN" dirty="0" smtClean="0"/>
          </a:p>
          <a:p>
            <a:pPr lvl="1"/>
            <a:r>
              <a:rPr lang="zh-CN" altLang="en-US" dirty="0"/>
              <a:t>吸收</a:t>
            </a:r>
            <a:r>
              <a:rPr lang="zh-CN" altLang="en-US" dirty="0" smtClean="0"/>
              <a:t>层：</a:t>
            </a:r>
            <a:r>
              <a:rPr lang="en-US" altLang="zh-CN" dirty="0" smtClean="0"/>
              <a:t>Fe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W</a:t>
            </a:r>
          </a:p>
          <a:p>
            <a:pPr lvl="1"/>
            <a:r>
              <a:rPr lang="zh-CN" altLang="en-US" dirty="0"/>
              <a:t>灵敏</a:t>
            </a:r>
            <a:r>
              <a:rPr lang="zh-CN" altLang="en-US" dirty="0" smtClean="0"/>
              <a:t>层：探测</a:t>
            </a:r>
            <a:r>
              <a:rPr lang="zh-CN" altLang="en-US" dirty="0" smtClean="0"/>
              <a:t>单元</a:t>
            </a:r>
            <a:r>
              <a:rPr lang="en-US" altLang="zh-CN" dirty="0" smtClean="0"/>
              <a:t>--</a:t>
            </a:r>
            <a:r>
              <a:rPr lang="zh-CN" altLang="en-US" dirty="0" smtClean="0"/>
              <a:t>气体</a:t>
            </a:r>
            <a:r>
              <a:rPr lang="zh-CN" altLang="en-US" dirty="0" smtClean="0"/>
              <a:t>探测器或者半导体探测器 </a:t>
            </a:r>
            <a:endParaRPr lang="en-US" altLang="zh-CN" dirty="0" smtClean="0"/>
          </a:p>
          <a:p>
            <a:r>
              <a:rPr lang="zh-CN" altLang="en-US" dirty="0"/>
              <a:t>强</a:t>
            </a:r>
            <a:r>
              <a:rPr lang="zh-CN" altLang="en-US" dirty="0" smtClean="0"/>
              <a:t>子在吸收层中产生簇射，由灵敏层</a:t>
            </a:r>
            <a:r>
              <a:rPr lang="zh-CN" altLang="en-US" dirty="0" smtClean="0"/>
              <a:t>对</a:t>
            </a:r>
            <a:r>
              <a:rPr lang="zh-CN" altLang="en-US" dirty="0"/>
              <a:t>粒子</a:t>
            </a:r>
            <a:r>
              <a:rPr lang="zh-CN" altLang="en-US" dirty="0" smtClean="0"/>
              <a:t>能量</a:t>
            </a:r>
            <a:r>
              <a:rPr lang="zh-CN" altLang="en-US" dirty="0" smtClean="0"/>
              <a:t>进行测量</a:t>
            </a:r>
            <a:endParaRPr lang="en-US" altLang="zh-CN" dirty="0" smtClean="0"/>
          </a:p>
          <a:p>
            <a:r>
              <a:rPr lang="zh-CN" altLang="en-US" dirty="0" smtClean="0"/>
              <a:t>最终的目标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</a:t>
            </a:r>
            <a:r>
              <a:rPr lang="en-US" altLang="zh-CN" dirty="0" smtClean="0"/>
              <a:t>40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1m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强子量能器设计读出方案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0" y="1175395"/>
            <a:ext cx="3856530" cy="18030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41" y="286604"/>
            <a:ext cx="2556011" cy="21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9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25688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think-cell Slide" r:id="rId14" imgW="384" imgH="384" progId="TCLayout.ActiveDocument.1">
                  <p:embed/>
                </p:oleObj>
              </mc:Choice>
              <mc:Fallback>
                <p:oleObj name="think-cell Slide" r:id="rId1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内容占位符 1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Jet</a:t>
                </a:r>
                <a:r>
                  <a:rPr lang="zh-CN" altLang="en-US" dirty="0" smtClean="0"/>
                  <a:t>能量分布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62%</a:t>
                </a:r>
                <a:r>
                  <a:rPr lang="zh-CN" altLang="en-US" dirty="0" smtClean="0"/>
                  <a:t>的能量由量能器进行测量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强子量</a:t>
                </a:r>
                <a:r>
                  <a:rPr lang="zh-CN" altLang="en-US" dirty="0"/>
                  <a:t>能</a:t>
                </a:r>
                <a:r>
                  <a:rPr lang="zh-CN" altLang="en-US" dirty="0" smtClean="0"/>
                  <a:t>器的能量分辨率不</a:t>
                </a:r>
                <a:r>
                  <a:rPr lang="zh-CN" altLang="en-US" dirty="0" smtClean="0"/>
                  <a:t>高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0.55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粒子流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利用径迹测量带电粒子能量</a:t>
                </a:r>
                <a:endParaRPr lang="en-US" altLang="zh-CN" dirty="0" smtClean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17" name="内容占位符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6"/>
                <a:stretch>
                  <a:fillRect l="-2989" t="-2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粒子流算法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对象 5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84143433"/>
              </p:ext>
            </p:extLst>
          </p:nvPr>
        </p:nvGraphicFramePr>
        <p:xfrm>
          <a:off x="7086600" y="1219200"/>
          <a:ext cx="1761949" cy="1743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图表" r:id="rId17" imgW="1761949" imgH="1743032" progId="MSGraph.Chart.8">
                  <p:embed followColorScheme="full"/>
                </p:oleObj>
              </mc:Choice>
              <mc:Fallback>
                <p:oleObj name="图表" r:id="rId17" imgW="1761949" imgH="1743032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86600" y="1219200"/>
                        <a:ext cx="1761949" cy="1743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8435975" y="2727325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2A720E-950A-4904-9C29-80942876CB7B}" type="datetime'''''''''''''''''''''''''''''带电''''''''''''''粒''''''''''子'''''">
              <a:rPr lang="zh-CN" altLang="en-US" sz="1400"/>
              <a:pPr/>
              <a:t>带电粒子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8320088" y="2190750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32EAE5-599B-4F51-B800-9405C04DE5FA}" type="datetime'''''''''6''''2''%'''''''''''''''''''''''">
              <a:rPr lang="zh-CN" altLang="en-US" sz="1400">
                <a:solidFill>
                  <a:schemeClr val="bg1"/>
                </a:solidFill>
              </a:rPr>
              <a:pPr/>
              <a:t>62%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583488" y="1443038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1822CCC-AFDB-45FE-B5BC-C67238259257}" type="datetime'''''''''''1''''0''''''''''%'''''''''''''''''''">
              <a:rPr lang="zh-CN" altLang="en-US" sz="1400">
                <a:solidFill>
                  <a:schemeClr val="bg1"/>
                </a:solidFill>
              </a:rPr>
              <a:pPr/>
              <a:t>10%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7034213" y="1130300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C25591F-7B01-498B-A70B-E4F9C179A45A}" type="datetime'''''''''''''''''''''''''''中''性''''''''强''''''''子'''''''''">
              <a:rPr lang="zh-CN" altLang="en-US" sz="1400"/>
              <a:pPr/>
              <a:t>中性强子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813550" y="1954213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5B2C1-48F2-4476-971D-DED1723074B6}" type="datetime'''光''''''''''子'''''''''''''''''''''">
              <a:rPr lang="zh-CN" altLang="en-US" sz="1400"/>
              <a:pPr/>
              <a:t>光子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218363" y="1966913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5DA4455-77F3-47FB-8DDA-EECD5CEF049A}" type="datetime'27%'''''''''''''''''''''''''''''''''''''''''">
              <a:rPr lang="zh-CN" altLang="en-US" sz="1400"/>
              <a:pPr/>
              <a:t>27%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796213" y="1095375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95E7F6-F5F8-4D25-AC2D-A05FA9552B95}" type="datetime'''''''''''''中''''''''''''''''''微''''''''''''''''''''''子'''">
              <a:rPr lang="zh-CN" altLang="en-US" sz="1400"/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中微子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7832725" y="1655763"/>
            <a:ext cx="268288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20DE82F-0CD9-4C9C-8931-111D7E5DDED3}" type="datetime'''1''''''''''''''''''%'''''''''''''''''''''''''''">
              <a:rPr lang="zh-CN" altLang="en-US" sz="1400">
                <a:solidFill>
                  <a:schemeClr val="bg1"/>
                </a:solidFill>
              </a:rPr>
              <a:pPr/>
              <a:t>1%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76475" y="3065760"/>
            <a:ext cx="137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Jet</a:t>
            </a:r>
            <a:r>
              <a:rPr lang="zh-CN" altLang="en-US" dirty="0" smtClean="0"/>
              <a:t>能量比例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5409410" y="3642502"/>
            <a:ext cx="3804119" cy="1356334"/>
            <a:chOff x="5409410" y="3642502"/>
            <a:chExt cx="3804119" cy="1356334"/>
          </a:xfrm>
        </p:grpSpPr>
        <p:sp>
          <p:nvSpPr>
            <p:cNvPr id="19" name="左大括号 18"/>
            <p:cNvSpPr/>
            <p:nvPr/>
          </p:nvSpPr>
          <p:spPr bwMode="auto">
            <a:xfrm>
              <a:off x="5409410" y="3790769"/>
              <a:ext cx="263462" cy="1130856"/>
            </a:xfrm>
            <a:prstGeom prst="leftBrac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743467" y="3642502"/>
              <a:ext cx="12154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带电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粒子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5749366" y="4598726"/>
              <a:ext cx="12095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中性强子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734982" y="4101036"/>
              <a:ext cx="11074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光子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663651" y="4598726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强子量能器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43487" y="3658475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径迹测量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55166" y="4128758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电磁量能器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7002838" y="3858530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 bwMode="auto">
            <a:xfrm>
              <a:off x="6994353" y="4353573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 bwMode="auto">
            <a:xfrm>
              <a:off x="7020803" y="4823989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2474" y="3842557"/>
            <a:ext cx="3307465" cy="29111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9893" y="5625268"/>
            <a:ext cx="279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将粒子动量和能量进行匹配确定粒子能量和种类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648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高颗粒度量能器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分辨邻近事例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量能</a:t>
                </a:r>
                <a:r>
                  <a:rPr lang="zh-CN" altLang="en-US" dirty="0" smtClean="0"/>
                  <a:t>器单元尽可能</a:t>
                </a:r>
                <a:r>
                  <a:rPr lang="zh-CN" altLang="en-US" dirty="0" smtClean="0"/>
                  <a:t>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探测器单元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cm</m:t>
                    </m:r>
                    <m:r>
                      <a:rPr lang="en-US" altLang="zh-CN" b="0" i="0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baseline="30000" dirty="0" smtClean="0"/>
              </a:p>
              <a:p>
                <a:r>
                  <a:rPr lang="zh-CN" altLang="en-US" dirty="0" smtClean="0"/>
                  <a:t>强子量能器读出方案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模拟</a:t>
                </a:r>
                <a:r>
                  <a:rPr lang="zh-CN" altLang="en-US" dirty="0" smtClean="0"/>
                  <a:t>读出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能量分辨率高、功耗大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数字</a:t>
                </a:r>
                <a:r>
                  <a:rPr lang="zh-CN" altLang="en-US" dirty="0" smtClean="0"/>
                  <a:t>读出</a:t>
                </a:r>
                <a:r>
                  <a:rPr lang="en-US" altLang="zh-CN" dirty="0" smtClean="0"/>
                  <a:t>&amp;</a:t>
                </a:r>
                <a:r>
                  <a:rPr lang="zh-CN" altLang="en-US" dirty="0" smtClean="0"/>
                  <a:t>半数字读出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1-bit</a:t>
                </a:r>
                <a:r>
                  <a:rPr lang="zh-CN" altLang="en-US" dirty="0" smtClean="0"/>
                  <a:t>的信息即可提供粒子径迹信息 </a:t>
                </a:r>
                <a:r>
                  <a:rPr lang="en-US" altLang="zh-CN" dirty="0" smtClean="0"/>
                  <a:t>-&gt; </a:t>
                </a:r>
                <a:r>
                  <a:rPr lang="zh-CN" altLang="en-US" dirty="0" smtClean="0"/>
                  <a:t>数字读出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高能强子簇射中电磁部分会造成能量分辨率降低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使用多个阈读出可以提高</a:t>
                </a:r>
                <a:r>
                  <a:rPr lang="zh-CN" altLang="en-US" dirty="0" smtClean="0"/>
                  <a:t>能量分辨率</a:t>
                </a:r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89" t="-2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540285" y="1175395"/>
            <a:ext cx="3395944" cy="2662991"/>
            <a:chOff x="437933" y="3516171"/>
            <a:chExt cx="3395944" cy="2662991"/>
          </a:xfrm>
        </p:grpSpPr>
        <p:pic>
          <p:nvPicPr>
            <p:cNvPr id="5" name="图片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7933" y="3516171"/>
              <a:ext cx="3395944" cy="226288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378161" y="5779052"/>
              <a:ext cx="206711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高颗粒度量能器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74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目前读出的探测器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有效面积</a:t>
            </a:r>
            <a:r>
              <a:rPr lang="en-US" altLang="zh-CN" dirty="0" smtClean="0"/>
              <a:t>30cm*30cm</a:t>
            </a:r>
          </a:p>
          <a:p>
            <a:pPr lvl="1"/>
            <a:r>
              <a:rPr lang="zh-CN" altLang="en-US" dirty="0" smtClean="0"/>
              <a:t>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大小为</a:t>
            </a:r>
            <a:r>
              <a:rPr lang="en-US" altLang="zh-CN" dirty="0" smtClean="0"/>
              <a:t>1cm</a:t>
            </a:r>
            <a:r>
              <a:rPr lang="en-US" altLang="zh-CN" baseline="30000" dirty="0" smtClean="0"/>
              <a:t>2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36262" y="1641046"/>
            <a:ext cx="3764281" cy="282321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73" y="4754074"/>
            <a:ext cx="4648328" cy="21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2009"/>
            <a:ext cx="5236262" cy="1500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334" y="2699157"/>
            <a:ext cx="2206885" cy="27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取样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半数字读出芯片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3544888" y="6365875"/>
            <a:ext cx="3805237" cy="247650"/>
          </a:xfrm>
          <a:prstGeom prst="rect">
            <a:avLst/>
          </a:prstGeom>
        </p:spPr>
        <p:txBody>
          <a:bodyPr/>
          <a:lstStyle/>
          <a:p>
            <a:endParaRPr kumimoji="0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66" y="1934868"/>
            <a:ext cx="5869116" cy="4089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60388" y="1490972"/>
            <a:ext cx="123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模拟部分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7249" y="3788616"/>
            <a:ext cx="348974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MICROROC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关键参数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通道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读出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10-bitDAC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设置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电荷量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48" y="1844458"/>
            <a:ext cx="1773518" cy="17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11zRpFRDmBWWL6ChUmY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ekEKIJSXelJn7919s.5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k5glMXRUGEqfGKssZ3R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FjZkgoMRHasZ2hCqosgI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p0m52TBSXCwqlVV_lIjV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00I34gQG2OQuJLRhG_7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VH24wrSteRI2FX9yd_J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.daZTwTK.ktqPXYPss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rnYKEFRiW9h40ytA7cB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o5BbJLRGmqF7B58PROVw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A092042-D3BA-43ED-B5B0-0B6E1A8BA410}" vid="{136F997E-5934-429A-BFD3-33FF7080D4C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408</TotalTime>
  <Words>1457</Words>
  <Application>Microsoft Office PowerPoint</Application>
  <PresentationFormat>全屏显示(4:3)</PresentationFormat>
  <Paragraphs>399</Paragraphs>
  <Slides>37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黑体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回顾</vt:lpstr>
      <vt:lpstr>think-cell Slide</vt:lpstr>
      <vt:lpstr>图表</vt:lpstr>
      <vt:lpstr>CEPC强子量能器 半数字化方案读出电子学预研进展</vt:lpstr>
      <vt:lpstr>内容</vt:lpstr>
      <vt:lpstr>CEPC介绍</vt:lpstr>
      <vt:lpstr>取样型量能器</vt:lpstr>
      <vt:lpstr>粒子流算法</vt:lpstr>
      <vt:lpstr>高颗粒度量能器</vt:lpstr>
      <vt:lpstr>目前读出的探测器</vt:lpstr>
      <vt:lpstr>内容</vt:lpstr>
      <vt:lpstr>Microroc芯片</vt:lpstr>
      <vt:lpstr>Microroc芯片</vt:lpstr>
      <vt:lpstr>Microroc芯片</vt:lpstr>
      <vt:lpstr>设计方案</vt:lpstr>
      <vt:lpstr>设计方案</vt:lpstr>
      <vt:lpstr>设计方案</vt:lpstr>
      <vt:lpstr>内容</vt:lpstr>
      <vt:lpstr>芯片测试</vt:lpstr>
      <vt:lpstr>芯片测试</vt:lpstr>
      <vt:lpstr>芯片测试</vt:lpstr>
      <vt:lpstr>S曲线测试</vt:lpstr>
      <vt:lpstr>芯片测试</vt:lpstr>
      <vt:lpstr>芯片测试</vt:lpstr>
      <vt:lpstr>探测器联调</vt:lpstr>
      <vt:lpstr>探测器联调</vt:lpstr>
      <vt:lpstr>探测器联调</vt:lpstr>
      <vt:lpstr>探测器联调</vt:lpstr>
      <vt:lpstr>内容</vt:lpstr>
      <vt:lpstr>下一步方案</vt:lpstr>
      <vt:lpstr>FEB板方案</vt:lpstr>
      <vt:lpstr>FEB板方案</vt:lpstr>
      <vt:lpstr>电源</vt:lpstr>
      <vt:lpstr>Microroc控制信号</vt:lpstr>
      <vt:lpstr>Microroc控制信号</vt:lpstr>
      <vt:lpstr>Microroc测试信号</vt:lpstr>
      <vt:lpstr>刻度</vt:lpstr>
      <vt:lpstr>DIF板</vt:lpstr>
      <vt:lpstr>进度&amp;计划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CEPC-SDHCal 读出电子学方案预研进展</dc:title>
  <dc:creator>Wang Yu</dc:creator>
  <cp:lastModifiedBy>王宇</cp:lastModifiedBy>
  <cp:revision>46</cp:revision>
  <dcterms:created xsi:type="dcterms:W3CDTF">2017-09-07T08:07:00Z</dcterms:created>
  <dcterms:modified xsi:type="dcterms:W3CDTF">2017-09-07T17:02:20Z</dcterms:modified>
</cp:coreProperties>
</file>